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embeddedFontLst>
    <p:embeddedFont>
      <p:font typeface="Montserrat SemiBold"/>
      <p:regular r:id="rId16"/>
      <p:bold r:id="rId17"/>
      <p:italic r:id="rId18"/>
      <p:boldItalic r:id="rId19"/>
    </p:embeddedFont>
    <p:embeddedFont>
      <p:font typeface="Montserrat"/>
      <p:regular r:id="rId20"/>
      <p:bold r:id="rId21"/>
      <p:italic r:id="rId22"/>
      <p:boldItalic r:id="rId23"/>
    </p:embeddedFont>
    <p:embeddedFont>
      <p:font typeface="Montserrat Medium"/>
      <p:regular r:id="rId24"/>
      <p:bold r:id="rId25"/>
      <p:italic r:id="rId26"/>
      <p:boldItalic r:id="rId27"/>
    </p:embeddedFont>
    <p:embeddedFont>
      <p:font typeface="Montserrat ExtraBold"/>
      <p:bold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regular.fntdata"/><Relationship Id="rId22" Type="http://schemas.openxmlformats.org/officeDocument/2006/relationships/font" Target="fonts/Montserrat-italic.fntdata"/><Relationship Id="rId21" Type="http://schemas.openxmlformats.org/officeDocument/2006/relationships/font" Target="fonts/Montserrat-bold.fntdata"/><Relationship Id="rId24" Type="http://schemas.openxmlformats.org/officeDocument/2006/relationships/font" Target="fonts/MontserratMedium-regular.fntdata"/><Relationship Id="rId23" Type="http://schemas.openxmlformats.org/officeDocument/2006/relationships/font" Target="fonts/Montserrat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ontserratMedium-italic.fntdata"/><Relationship Id="rId25" Type="http://schemas.openxmlformats.org/officeDocument/2006/relationships/font" Target="fonts/MontserratMedium-bold.fntdata"/><Relationship Id="rId28" Type="http://schemas.openxmlformats.org/officeDocument/2006/relationships/font" Target="fonts/MontserratExtraBold-bold.fntdata"/><Relationship Id="rId27" Type="http://schemas.openxmlformats.org/officeDocument/2006/relationships/font" Target="fonts/MontserratMedium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ontserratExtraBold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MontserratSemiBold-bold.fntdata"/><Relationship Id="rId16" Type="http://schemas.openxmlformats.org/officeDocument/2006/relationships/font" Target="fonts/MontserratSemiBold-regular.fntdata"/><Relationship Id="rId19" Type="http://schemas.openxmlformats.org/officeDocument/2006/relationships/font" Target="fonts/MontserratSemiBold-boldItalic.fntdata"/><Relationship Id="rId18" Type="http://schemas.openxmlformats.org/officeDocument/2006/relationships/font" Target="fonts/MontserratSemiBold-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bba4744af3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bba4744af3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8aa5c4c0e5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8aa5c4c0e5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8aa5c4c0e5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8aa5c4c0e5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eb39c1ead7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eb39c1ead7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bba4744af3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bba4744af3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bba4744af3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bba4744af3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eb39c1ead7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1eb39c1ead7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eb39c1ead7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1eb39c1ead7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bba4744af3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bba4744af3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8" name="Google Shape;48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2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раздела и описание 1">
  <p:cSld name="SECTION_TITLE_AND_DESCRIPTION_1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3" name="Google Shape;43;p10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4" name="Google Shape;44;p10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5" name="Google Shape;45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png"/><Relationship Id="rId4" Type="http://schemas.openxmlformats.org/officeDocument/2006/relationships/image" Target="../media/image6.png"/><Relationship Id="rId5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Relationship Id="rId4" Type="http://schemas.openxmlformats.org/officeDocument/2006/relationships/image" Target="../media/image7.png"/><Relationship Id="rId5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Relationship Id="rId4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Relationship Id="rId4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Relationship Id="rId4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Relationship Id="rId4" Type="http://schemas.openxmlformats.org/officeDocument/2006/relationships/image" Target="../media/image6.png"/><Relationship Id="rId5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Relationship Id="rId4" Type="http://schemas.openxmlformats.org/officeDocument/2006/relationships/image" Target="../media/image6.png"/><Relationship Id="rId5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Relationship Id="rId4" Type="http://schemas.openxmlformats.org/officeDocument/2006/relationships/image" Target="../media/image6.png"/><Relationship Id="rId5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/>
          <p:nvPr>
            <p:ph type="ctrTitle"/>
          </p:nvPr>
        </p:nvSpPr>
        <p:spPr>
          <a:xfrm>
            <a:off x="4339125" y="1450575"/>
            <a:ext cx="4306200" cy="112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6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Електронний журнал</a:t>
            </a:r>
            <a:endParaRPr sz="360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60" name="Google Shape;60;p14"/>
          <p:cNvSpPr txBox="1"/>
          <p:nvPr>
            <p:ph idx="1" type="subTitle"/>
          </p:nvPr>
        </p:nvSpPr>
        <p:spPr>
          <a:xfrm>
            <a:off x="4430800" y="3120500"/>
            <a:ext cx="3975900" cy="11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rgbClr val="29292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Пирогова Анна</a:t>
            </a:r>
            <a:endParaRPr sz="1600">
              <a:solidFill>
                <a:srgbClr val="292929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rgbClr val="29292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15 років</a:t>
            </a:r>
            <a:endParaRPr sz="1600">
              <a:solidFill>
                <a:srgbClr val="292929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rgbClr val="29292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Група: Python3 23-1C</a:t>
            </a:r>
            <a:endParaRPr sz="1600">
              <a:solidFill>
                <a:srgbClr val="292929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rgbClr val="29292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Викладач: Прищепчук Валентин</a:t>
            </a:r>
            <a:endParaRPr sz="1600">
              <a:solidFill>
                <a:srgbClr val="292929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61" name="Google Shape;61;p14"/>
          <p:cNvSpPr txBox="1"/>
          <p:nvPr/>
        </p:nvSpPr>
        <p:spPr>
          <a:xfrm>
            <a:off x="7553325" y="4382000"/>
            <a:ext cx="1031700" cy="2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 sz="800">
                <a:solidFill>
                  <a:srgbClr val="292929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uaitsmart.com</a:t>
            </a:r>
            <a:endParaRPr sz="800">
              <a:solidFill>
                <a:srgbClr val="292929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4400" y="885825"/>
            <a:ext cx="1500900" cy="56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4"/>
          <p:cNvPicPr preferRelativeResize="0"/>
          <p:nvPr/>
        </p:nvPicPr>
        <p:blipFill rotWithShape="1">
          <a:blip r:embed="rId5">
            <a:alphaModFix/>
          </a:blip>
          <a:srcRect b="53708" l="28227" r="21599" t="21261"/>
          <a:stretch/>
        </p:blipFill>
        <p:spPr>
          <a:xfrm>
            <a:off x="761375" y="1573774"/>
            <a:ext cx="3008039" cy="2667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3"/>
          <p:cNvSpPr txBox="1"/>
          <p:nvPr>
            <p:ph type="title"/>
          </p:nvPr>
        </p:nvSpPr>
        <p:spPr>
          <a:xfrm>
            <a:off x="2951550" y="2202000"/>
            <a:ext cx="3240900" cy="7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rgbClr val="BADD00"/>
                </a:solidFill>
                <a:latin typeface="Montserrat"/>
                <a:ea typeface="Montserrat"/>
                <a:cs typeface="Montserrat"/>
                <a:sym typeface="Montserrat"/>
              </a:rPr>
              <a:t>Дякую за увагу!</a:t>
            </a:r>
            <a:endParaRPr b="1">
              <a:solidFill>
                <a:srgbClr val="BADD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BADD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7" name="Google Shape;137;p23"/>
          <p:cNvSpPr txBox="1"/>
          <p:nvPr/>
        </p:nvSpPr>
        <p:spPr>
          <a:xfrm>
            <a:off x="7629525" y="4423950"/>
            <a:ext cx="1047600" cy="2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800">
                <a:solidFill>
                  <a:srgbClr val="292929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uaitsmart.com</a:t>
            </a:r>
            <a:endParaRPr sz="800">
              <a:solidFill>
                <a:srgbClr val="292929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666666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138" name="Google Shape;138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85234" y="361950"/>
            <a:ext cx="792032" cy="739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title"/>
          </p:nvPr>
        </p:nvSpPr>
        <p:spPr>
          <a:xfrm>
            <a:off x="628650" y="590550"/>
            <a:ext cx="4251300" cy="7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BADD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BADD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9" name="Google Shape;69;p15"/>
          <p:cNvSpPr txBox="1"/>
          <p:nvPr>
            <p:ph idx="1" type="body"/>
          </p:nvPr>
        </p:nvSpPr>
        <p:spPr>
          <a:xfrm>
            <a:off x="628650" y="1330050"/>
            <a:ext cx="4057500" cy="309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latin typeface="Montserrat"/>
                <a:ea typeface="Montserrat"/>
                <a:cs typeface="Montserrat"/>
                <a:sym typeface="Montserrat"/>
              </a:rPr>
              <a:t>Навчаюсь в IT-школi Смарт вже 4-й рік. За цей час я навчилась багато яким речам. Завдяки школi Смарт,  я вже знаю ким я хочу бути. Це iнженер-програмiст.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latin typeface="Montserrat"/>
                <a:ea typeface="Montserrat"/>
                <a:cs typeface="Montserrat"/>
                <a:sym typeface="Montserrat"/>
              </a:rPr>
              <a:t>Про IT Смарт я дiзналась вид реклами на Facebook.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0" name="Google Shape;70;p15"/>
          <p:cNvSpPr txBox="1"/>
          <p:nvPr/>
        </p:nvSpPr>
        <p:spPr>
          <a:xfrm>
            <a:off x="7629525" y="4423950"/>
            <a:ext cx="1047600" cy="2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800">
                <a:solidFill>
                  <a:srgbClr val="292929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uaitsmart.com</a:t>
            </a:r>
            <a:endParaRPr sz="800">
              <a:solidFill>
                <a:srgbClr val="292929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666666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71" name="Google Shape;7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85234" y="361950"/>
            <a:ext cx="792032" cy="739499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5"/>
          <p:cNvSpPr txBox="1"/>
          <p:nvPr>
            <p:ph idx="4294967295" type="ctrTitle"/>
          </p:nvPr>
        </p:nvSpPr>
        <p:spPr>
          <a:xfrm>
            <a:off x="675450" y="399750"/>
            <a:ext cx="6909300" cy="73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900">
                <a:latin typeface="Montserrat"/>
                <a:ea typeface="Montserrat"/>
                <a:cs typeface="Montserrat"/>
                <a:sym typeface="Montserrat"/>
              </a:rPr>
              <a:t>Історія вибору напрямку</a:t>
            </a:r>
            <a:endParaRPr sz="39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3" name="Google Shape;73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79950" y="1359788"/>
            <a:ext cx="4305450" cy="3034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/>
          <p:nvPr>
            <p:ph type="title"/>
          </p:nvPr>
        </p:nvSpPr>
        <p:spPr>
          <a:xfrm>
            <a:off x="1656375" y="1488350"/>
            <a:ext cx="6429900" cy="72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6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Електронний журнал</a:t>
            </a:r>
            <a:endParaRPr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9" name="Google Shape;79;p16"/>
          <p:cNvSpPr txBox="1"/>
          <p:nvPr>
            <p:ph idx="1" type="subTitle"/>
          </p:nvPr>
        </p:nvSpPr>
        <p:spPr>
          <a:xfrm>
            <a:off x="417775" y="2214650"/>
            <a:ext cx="8310600" cy="226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Бібліотеки: Flask, SklAlchemy.</a:t>
            </a:r>
            <a:endParaRPr>
              <a:solidFill>
                <a:srgbClr val="29292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Спростити життя компаніям, робітникам </a:t>
            </a:r>
            <a:r>
              <a:rPr lang="ru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офісів</a:t>
            </a:r>
            <a:r>
              <a:rPr lang="ru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. </a:t>
            </a:r>
            <a:endParaRPr>
              <a:solidFill>
                <a:srgbClr val="29292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Вирішує проблему недостатком місця на комп’ютері.</a:t>
            </a:r>
            <a:endParaRPr>
              <a:solidFill>
                <a:srgbClr val="29292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0" name="Google Shape;8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2475" y="668425"/>
            <a:ext cx="1500900" cy="56475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6"/>
          <p:cNvSpPr txBox="1"/>
          <p:nvPr/>
        </p:nvSpPr>
        <p:spPr>
          <a:xfrm>
            <a:off x="695325" y="4481100"/>
            <a:ext cx="1047600" cy="2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800">
                <a:solidFill>
                  <a:srgbClr val="292929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uaitsmart.com</a:t>
            </a:r>
            <a:endParaRPr sz="800">
              <a:solidFill>
                <a:srgbClr val="292929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666666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/>
          <p:nvPr>
            <p:ph type="title"/>
          </p:nvPr>
        </p:nvSpPr>
        <p:spPr>
          <a:xfrm>
            <a:off x="695325" y="1488350"/>
            <a:ext cx="7295700" cy="72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Інструкція </a:t>
            </a:r>
            <a:r>
              <a:rPr b="1" lang="ru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користувачу</a:t>
            </a:r>
            <a:endParaRPr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7" name="Google Shape;87;p17"/>
          <p:cNvSpPr txBox="1"/>
          <p:nvPr>
            <p:ph idx="1" type="subTitle"/>
          </p:nvPr>
        </p:nvSpPr>
        <p:spPr>
          <a:xfrm>
            <a:off x="417775" y="2214650"/>
            <a:ext cx="8310600" cy="226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100"/>
              <a:buFont typeface="Montserrat"/>
              <a:buAutoNum type="arabicPeriod"/>
            </a:pPr>
            <a:r>
              <a:rPr lang="ru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Зайдіть на сайт.</a:t>
            </a:r>
            <a:endParaRPr>
              <a:solidFill>
                <a:srgbClr val="29292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100"/>
              <a:buFont typeface="Montserrat"/>
              <a:buAutoNum type="arabicPeriod"/>
            </a:pPr>
            <a:r>
              <a:rPr lang="ru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Правильно ввідіть данні в поля.</a:t>
            </a:r>
            <a:endParaRPr>
              <a:solidFill>
                <a:srgbClr val="29292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100"/>
              <a:buFont typeface="Montserrat"/>
              <a:buAutoNum type="arabicPeriod"/>
            </a:pPr>
            <a:r>
              <a:rPr lang="ru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Натисніть кнопку збереження.</a:t>
            </a:r>
            <a:endParaRPr>
              <a:solidFill>
                <a:srgbClr val="29292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100"/>
              <a:buFont typeface="Montserrat"/>
              <a:buAutoNum type="arabicPeriod"/>
            </a:pPr>
            <a:r>
              <a:rPr lang="ru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Напишіть відгук.</a:t>
            </a:r>
            <a:endParaRPr>
              <a:solidFill>
                <a:srgbClr val="29292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9292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8" name="Google Shape;8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2475" y="668425"/>
            <a:ext cx="1500900" cy="56475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7"/>
          <p:cNvSpPr txBox="1"/>
          <p:nvPr/>
        </p:nvSpPr>
        <p:spPr>
          <a:xfrm>
            <a:off x="695325" y="4481100"/>
            <a:ext cx="1047600" cy="2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800">
                <a:solidFill>
                  <a:srgbClr val="292929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uaitsmart.com</a:t>
            </a:r>
            <a:endParaRPr sz="800">
              <a:solidFill>
                <a:srgbClr val="292929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666666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"/>
          <p:cNvSpPr txBox="1"/>
          <p:nvPr>
            <p:ph type="title"/>
          </p:nvPr>
        </p:nvSpPr>
        <p:spPr>
          <a:xfrm>
            <a:off x="695325" y="1303525"/>
            <a:ext cx="7281300" cy="80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Особливості проекту</a:t>
            </a:r>
            <a:endParaRPr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5" name="Google Shape;95;p18"/>
          <p:cNvSpPr txBox="1"/>
          <p:nvPr>
            <p:ph idx="1" type="subTitle"/>
          </p:nvPr>
        </p:nvSpPr>
        <p:spPr>
          <a:xfrm>
            <a:off x="723975" y="2390825"/>
            <a:ext cx="7224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1.  Видалення даних із сайту.</a:t>
            </a:r>
            <a:endParaRPr>
              <a:solidFill>
                <a:srgbClr val="29292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2. Flask.</a:t>
            </a:r>
            <a:endParaRPr>
              <a:solidFill>
                <a:srgbClr val="29292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3. Відгук.</a:t>
            </a:r>
            <a:endParaRPr>
              <a:solidFill>
                <a:srgbClr val="29292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9292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6" name="Google Shape;9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2475" y="668425"/>
            <a:ext cx="1500900" cy="564750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8"/>
          <p:cNvSpPr txBox="1"/>
          <p:nvPr/>
        </p:nvSpPr>
        <p:spPr>
          <a:xfrm>
            <a:off x="695325" y="4481100"/>
            <a:ext cx="1047600" cy="2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800">
                <a:solidFill>
                  <a:srgbClr val="292929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uaitsmart.com</a:t>
            </a:r>
            <a:endParaRPr sz="800">
              <a:solidFill>
                <a:srgbClr val="292929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666666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98" name="Google Shape;98;p18"/>
          <p:cNvSpPr txBox="1"/>
          <p:nvPr/>
        </p:nvSpPr>
        <p:spPr>
          <a:xfrm>
            <a:off x="1121700" y="213175"/>
            <a:ext cx="77133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9"/>
          <p:cNvSpPr txBox="1"/>
          <p:nvPr>
            <p:ph type="title"/>
          </p:nvPr>
        </p:nvSpPr>
        <p:spPr>
          <a:xfrm>
            <a:off x="1896675" y="60900"/>
            <a:ext cx="5661000" cy="81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Світлини проекту</a:t>
            </a:r>
            <a:endParaRPr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4" name="Google Shape;104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52625" y="4325925"/>
            <a:ext cx="1500900" cy="56475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9"/>
          <p:cNvSpPr txBox="1"/>
          <p:nvPr/>
        </p:nvSpPr>
        <p:spPr>
          <a:xfrm>
            <a:off x="695325" y="4481100"/>
            <a:ext cx="1047600" cy="2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800">
                <a:solidFill>
                  <a:srgbClr val="292929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uaitsmart.com</a:t>
            </a:r>
            <a:endParaRPr sz="800">
              <a:solidFill>
                <a:srgbClr val="292929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666666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106" name="Google Shape;106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3875" y="1345013"/>
            <a:ext cx="7922750" cy="25137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07" name="Google Shape;107;p19"/>
          <p:cNvSpPr/>
          <p:nvPr/>
        </p:nvSpPr>
        <p:spPr>
          <a:xfrm>
            <a:off x="7679950" y="2688300"/>
            <a:ext cx="716400" cy="254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0"/>
          <p:cNvSpPr txBox="1"/>
          <p:nvPr>
            <p:ph type="title"/>
          </p:nvPr>
        </p:nvSpPr>
        <p:spPr>
          <a:xfrm>
            <a:off x="1896675" y="60900"/>
            <a:ext cx="5661000" cy="81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Світлини проекту</a:t>
            </a:r>
            <a:endParaRPr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13" name="Google Shape;113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52625" y="4325925"/>
            <a:ext cx="1500900" cy="56475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0"/>
          <p:cNvSpPr txBox="1"/>
          <p:nvPr/>
        </p:nvSpPr>
        <p:spPr>
          <a:xfrm>
            <a:off x="695325" y="4481100"/>
            <a:ext cx="1047600" cy="2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800">
                <a:solidFill>
                  <a:srgbClr val="292929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uaitsmart.com</a:t>
            </a:r>
            <a:endParaRPr sz="800">
              <a:solidFill>
                <a:srgbClr val="292929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666666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115" name="Google Shape;115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12350" y="720725"/>
            <a:ext cx="4091225" cy="4227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/>
          <p:cNvSpPr txBox="1"/>
          <p:nvPr>
            <p:ph type="title"/>
          </p:nvPr>
        </p:nvSpPr>
        <p:spPr>
          <a:xfrm>
            <a:off x="1896675" y="60900"/>
            <a:ext cx="5661000" cy="81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Світлини проекту</a:t>
            </a:r>
            <a:endParaRPr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21" name="Google Shape;121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52625" y="4325925"/>
            <a:ext cx="1500900" cy="56475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1"/>
          <p:cNvSpPr txBox="1"/>
          <p:nvPr/>
        </p:nvSpPr>
        <p:spPr>
          <a:xfrm>
            <a:off x="695325" y="4481100"/>
            <a:ext cx="1047600" cy="2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800">
                <a:solidFill>
                  <a:srgbClr val="292929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uaitsmart.com</a:t>
            </a:r>
            <a:endParaRPr sz="800">
              <a:solidFill>
                <a:srgbClr val="292929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666666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123" name="Google Shape;123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52650" y="1027425"/>
            <a:ext cx="4956523" cy="329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2"/>
          <p:cNvSpPr txBox="1"/>
          <p:nvPr>
            <p:ph type="title"/>
          </p:nvPr>
        </p:nvSpPr>
        <p:spPr>
          <a:xfrm>
            <a:off x="695325" y="442025"/>
            <a:ext cx="3558300" cy="75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Висновок</a:t>
            </a:r>
            <a:endParaRPr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9" name="Google Shape;129;p22"/>
          <p:cNvSpPr txBox="1"/>
          <p:nvPr>
            <p:ph idx="2" type="body"/>
          </p:nvPr>
        </p:nvSpPr>
        <p:spPr>
          <a:xfrm>
            <a:off x="632900" y="1747975"/>
            <a:ext cx="7192800" cy="206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ru" sz="14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За час навчання на цьому курсі я навчилась працювати з сайтами за допомогою flask.Я хочу вивчити ще більше нової інформації. Найбільше мені сподобалось робота з базами даних. У майбутньому я би хотіла спробувати попрацювати з роботами.</a:t>
            </a:r>
            <a:endParaRPr sz="1400">
              <a:solidFill>
                <a:srgbClr val="29292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30" name="Google Shape;130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04300" y="216350"/>
            <a:ext cx="1500900" cy="564750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2"/>
          <p:cNvSpPr txBox="1"/>
          <p:nvPr/>
        </p:nvSpPr>
        <p:spPr>
          <a:xfrm>
            <a:off x="695325" y="4481100"/>
            <a:ext cx="1047600" cy="2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800">
                <a:solidFill>
                  <a:srgbClr val="292929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uaitsmart.com</a:t>
            </a:r>
            <a:endParaRPr sz="800">
              <a:solidFill>
                <a:srgbClr val="292929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666666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